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79" r:id="rId5"/>
    <p:sldId id="296" r:id="rId6"/>
    <p:sldId id="333" r:id="rId7"/>
    <p:sldId id="332" r:id="rId8"/>
    <p:sldId id="310" r:id="rId9"/>
    <p:sldId id="335" r:id="rId10"/>
    <p:sldId id="336" r:id="rId11"/>
    <p:sldId id="337" r:id="rId12"/>
    <p:sldId id="320" r:id="rId13"/>
    <p:sldId id="334" r:id="rId14"/>
    <p:sldId id="338" r:id="rId15"/>
    <p:sldId id="339" r:id="rId16"/>
    <p:sldId id="340" r:id="rId17"/>
    <p:sldId id="341" r:id="rId18"/>
    <p:sldId id="342" r:id="rId19"/>
    <p:sldId id="29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4D3E"/>
    <a:srgbClr val="1F1FA9"/>
    <a:srgbClr val="2626D4"/>
    <a:srgbClr val="4228A0"/>
    <a:srgbClr val="2020B0"/>
    <a:srgbClr val="EFE9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650E45-4150-774C-926C-C38E8D3D53A2}" type="datetimeFigureOut">
              <a:rPr lang="en-US" smtClean="0"/>
              <a:t>12/28/2025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521FDE-8B98-8341-81C2-8A3D3E8A17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704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/>
              <a:t>Người dùng gửi tin nhắn từ frontend, kèm theo </a:t>
            </a:r>
            <a:r>
              <a:rPr lang="vi-V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sessionId</a:t>
            </a:r>
            <a:r>
              <a:rPr lang="vi-VN"/>
              <a:t>.</a:t>
            </a:r>
          </a:p>
          <a:p>
            <a:r>
              <a:rPr lang="vi-VN"/>
              <a:t>Backend tiếp nhận yêu cầu và lấy lịch sử hội thoại (nếu có).</a:t>
            </a:r>
          </a:p>
          <a:p>
            <a:r>
              <a:rPr lang="vi-VN"/>
              <a:t>Hệ thống tạo nội dung hội thoại gồm System Prompt, lịch sử chat và tin nhắn người dùng.</a:t>
            </a:r>
          </a:p>
          <a:p>
            <a:r>
              <a:rPr lang="vi-VN"/>
              <a:t>Gọi OpenAI lần thứ nhất để phân tích nhu cầu và quyết định có gọi tool hay không.</a:t>
            </a:r>
          </a:p>
          <a:p>
            <a:r>
              <a:rPr lang="vi-VN" b="1"/>
              <a:t>Nếu không gọi tool</a:t>
            </a:r>
            <a:r>
              <a:rPr lang="vi-VN"/>
              <a:t>: AI trả lời trực tiếp, hệ thống lưu lịch sử và trả kết quả về frontend.</a:t>
            </a:r>
          </a:p>
          <a:p>
            <a:r>
              <a:rPr lang="vi-VN" b="1"/>
              <a:t>Nếu có gọi tool</a:t>
            </a:r>
            <a:r>
              <a:rPr lang="vi-VN"/>
              <a:t>: Backend phân tích keyword, truy vấn cơ sở dữ liệu khóa học.</a:t>
            </a:r>
          </a:p>
          <a:p>
            <a:r>
              <a:rPr lang="vi-VN"/>
              <a:t>Hệ thống lọc, sắp xếp và giới hạn danh sách khóa học phù hợp.</a:t>
            </a:r>
          </a:p>
          <a:p>
            <a:r>
              <a:rPr lang="vi-VN"/>
              <a:t>Trả dữ liệu khóa học cho AI và gọi OpenAI lần thứ hai.</a:t>
            </a:r>
          </a:p>
          <a:p>
            <a:r>
              <a:rPr lang="vi-VN"/>
              <a:t>AI giải thích logic tư vấn và giới thiệu khóa học.</a:t>
            </a:r>
          </a:p>
          <a:p>
            <a:r>
              <a:rPr lang="vi-VN"/>
              <a:t>Hệ thống lưu lịch sử hội thoại và trả kết quả về frontend.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21FDE-8B98-8341-81C2-8A3D3E8A17A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303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7B1C66-3C32-B94C-2038-9CAA71E61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E0E520-4AE2-273A-FEEE-1110902311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62C713-59BD-91A7-B5C6-3DE8264976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F74CFE-9CD1-91BD-D5DF-FF4D85B09C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21FDE-8B98-8341-81C2-8A3D3E8A17A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617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E0B5E-573B-3620-ED1D-974425DD0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C858AD-4CCB-3F15-8898-BB016589A0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051CBB-B463-8B12-087D-E86B22A90F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9F502-16D7-DFC2-BB7C-DDD8F1D557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21FDE-8B98-8341-81C2-8A3D3E8A17A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551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C99D1-9AC2-F56E-AB6F-39BFF85B6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135EDE-E17E-75BE-6F55-35E791D78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A127D0-0A64-078D-B68B-A5049CC903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5D195-49ED-45D8-1EB9-F6796FE828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21FDE-8B98-8341-81C2-8A3D3E8A17A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951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5AE251-1734-D330-2F1C-1A7BB91D2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5E2165-5E77-B269-EC0E-01E12DDADA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981FC5-5D67-DE7C-A844-A1A2AAF7B8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F5363E-20BB-054B-E4DE-12C9B6AFFC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21FDE-8B98-8341-81C2-8A3D3E8A17A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172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605B3-8628-3876-95BE-A22EE748C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B3B929-8899-6511-033B-1CE05CD202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61F0F5-80D1-FF21-F5CC-EB596C2C8A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B5177-3FD1-3750-CEBD-13E5C7CB09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21FDE-8B98-8341-81C2-8A3D3E8A17A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587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A4A20-9E70-4ADF-93C1-5AE4581948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224" y="749808"/>
            <a:ext cx="6812280" cy="4206240"/>
          </a:xfrm>
        </p:spPr>
        <p:txBody>
          <a:bodyPr anchor="t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1A2C5-995E-4938-A286-FF484EFA52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223" y="5257800"/>
            <a:ext cx="6812279" cy="130759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Picture Placeholder 16">
            <a:extLst>
              <a:ext uri="{FF2B5EF4-FFF2-40B4-BE49-F238E27FC236}">
                <a16:creationId xmlns:a16="http://schemas.microsoft.com/office/drawing/2014/main" id="{C6A8E625-65C2-D767-7DCE-651B5503EA6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95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045" y="363854"/>
            <a:ext cx="10780955" cy="1243717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C13D6-1FC2-78F6-EBE9-2E851CAD7BD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9288" y="2295144"/>
            <a:ext cx="6464808" cy="4379976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sz="2000"/>
            </a:lvl1pPr>
            <a:lvl2pPr marL="685800">
              <a:spcBef>
                <a:spcPts val="500"/>
              </a:spcBef>
              <a:buClr>
                <a:schemeClr val="accent3">
                  <a:lumMod val="50000"/>
                </a:schemeClr>
              </a:buClr>
              <a:defRPr/>
            </a:lvl2pPr>
            <a:lvl3pPr marL="1143000">
              <a:spcBef>
                <a:spcPts val="500"/>
              </a:spcBef>
              <a:buClr>
                <a:schemeClr val="accent3">
                  <a:lumMod val="50000"/>
                </a:schemeClr>
              </a:buClr>
              <a:defRPr/>
            </a:lvl3pPr>
            <a:lvl4pPr marL="1600200">
              <a:spcBef>
                <a:spcPts val="500"/>
              </a:spcBef>
              <a:buClr>
                <a:schemeClr val="accent3">
                  <a:lumMod val="50000"/>
                </a:schemeClr>
              </a:buClr>
              <a:defRPr/>
            </a:lvl4pPr>
            <a:lvl5pPr marL="2057400">
              <a:spcBef>
                <a:spcPts val="5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978FE6-72A5-C193-FEA5-1EE9D77AD95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71816" y="2295144"/>
            <a:ext cx="3749040" cy="3840480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2pPr>
            <a:lvl3pPr marL="6858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3pPr>
            <a:lvl4pPr marL="11430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4pPr>
            <a:lvl5pPr marL="16002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8257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95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045" y="363854"/>
            <a:ext cx="10780955" cy="1243717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C13D6-1FC2-78F6-EBE9-2E851CAD7BD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9288" y="2523744"/>
            <a:ext cx="10707624" cy="3657600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sz="2000"/>
            </a:lvl1pPr>
            <a:lvl2pPr marL="685800">
              <a:spcBef>
                <a:spcPts val="500"/>
              </a:spcBef>
              <a:buClr>
                <a:schemeClr val="accent3">
                  <a:lumMod val="50000"/>
                </a:schemeClr>
              </a:buClr>
              <a:defRPr/>
            </a:lvl2pPr>
            <a:lvl3pPr marL="1143000">
              <a:spcBef>
                <a:spcPts val="500"/>
              </a:spcBef>
              <a:buClr>
                <a:schemeClr val="accent3">
                  <a:lumMod val="50000"/>
                </a:schemeClr>
              </a:buClr>
              <a:defRPr/>
            </a:lvl3pPr>
            <a:lvl4pPr marL="1600200">
              <a:spcBef>
                <a:spcPts val="500"/>
              </a:spcBef>
              <a:buClr>
                <a:schemeClr val="accent3">
                  <a:lumMod val="50000"/>
                </a:schemeClr>
              </a:buClr>
              <a:defRPr/>
            </a:lvl4pPr>
            <a:lvl5pPr marL="2057400">
              <a:spcBef>
                <a:spcPts val="5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0439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920A8F-16C2-B12B-3951-097B62DB8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25079"/>
            <a:ext cx="12192000" cy="33329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AF23EB-182C-6270-2663-CB53680A4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813048"/>
            <a:ext cx="10780776" cy="2651760"/>
          </a:xfrm>
        </p:spPr>
        <p:txBody>
          <a:bodyPr anchor="ctr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7900416" cy="352958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1051560"/>
            <a:ext cx="3566160" cy="155448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99328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 anchor="b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55342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 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3560" y="685800"/>
            <a:ext cx="5943600" cy="4379976"/>
          </a:xfrm>
        </p:spPr>
        <p:txBody>
          <a:bodyPr anchor="t">
            <a:normAutofit/>
          </a:bodyPr>
          <a:lstStyle>
            <a:lvl1pPr>
              <a:defRPr sz="6000" spc="-20" baseline="0">
                <a:solidFill>
                  <a:schemeClr val="bg1"/>
                </a:solidFill>
              </a:defRPr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3560" y="5065776"/>
            <a:ext cx="5945393" cy="110833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105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2002010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14528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85800"/>
            <a:ext cx="3028696" cy="5504688"/>
          </a:xfrm>
        </p:spPr>
        <p:txBody>
          <a:bodyPr anchor="ctr">
            <a:normAutofit/>
          </a:bodyPr>
          <a:lstStyle>
            <a:lvl1pPr>
              <a:defRPr sz="4000"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65776" y="0"/>
            <a:ext cx="7123176" cy="196596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24144" y="2496312"/>
            <a:ext cx="5705856" cy="3822192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8149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46A403-3582-ABB6-755A-ED7896C19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18520" cy="4105656"/>
          </a:xfrm>
          <a:gradFill flip="none" rotWithShape="1"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10800000" scaled="1"/>
            <a:tileRect/>
          </a:gradFill>
        </p:spPr>
        <p:txBody>
          <a:bodyPr lIns="822960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B191740-DD54-A5D6-67AB-87EEAB0DDF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05656"/>
            <a:ext cx="11018519" cy="2459736"/>
          </a:xfrm>
          <a:gradFill flip="none" rotWithShape="1"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10800000" scaled="1"/>
            <a:tileRect/>
          </a:gradFill>
        </p:spPr>
        <p:txBody>
          <a:bodyPr lIns="822960" tIns="45720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439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1062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288" y="94181"/>
            <a:ext cx="10780955" cy="87381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C13D6-1FC2-78F6-EBE9-2E851CAD7BD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9288" y="2377440"/>
            <a:ext cx="5157216" cy="3840480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2pPr>
            <a:lvl3pPr marL="6858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3pPr>
            <a:lvl4pPr marL="11430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4pPr>
            <a:lvl5pPr marL="16002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978FE6-72A5-C193-FEA5-1EE9D77AD95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54496" y="2377440"/>
            <a:ext cx="5157216" cy="3840480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2pPr>
            <a:lvl3pPr marL="6858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3pPr>
            <a:lvl4pPr marL="11430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4pPr>
            <a:lvl5pPr marL="16002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6529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74545" y="-1"/>
            <a:ext cx="341440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26680" y="667512"/>
            <a:ext cx="3867912" cy="5522976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C13D6-1FC2-78F6-EBE9-2E851CAD7BD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88136" y="859536"/>
            <a:ext cx="5166360" cy="1499616"/>
          </a:xfrm>
        </p:spPr>
        <p:txBody>
          <a:bodyPr/>
          <a:lstStyle>
            <a:lvl1pPr marL="512064" indent="-512064">
              <a:buClr>
                <a:schemeClr val="accent3">
                  <a:lumMod val="50000"/>
                </a:schemeClr>
              </a:buClr>
              <a:buFont typeface="+mj-lt"/>
              <a:buAutoNum type="arabicPeriod"/>
              <a:defRPr sz="2000"/>
            </a:lvl1pPr>
            <a:lvl2pPr marL="1097280" indent="-457200"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+mj-lt"/>
              <a:buAutoNum type="alphaLcPeriod"/>
              <a:defRPr/>
            </a:lvl2pPr>
            <a:lvl3pPr marL="164592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3pPr>
            <a:lvl4pPr marL="11430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4pPr>
            <a:lvl5pPr marL="16002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978FE6-72A5-C193-FEA5-1EE9D77AD95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88136" y="2706624"/>
            <a:ext cx="5084064" cy="3383280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2pPr>
            <a:lvl3pPr marL="6858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3pPr>
            <a:lvl4pPr marL="11430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4pPr>
            <a:lvl5pPr marL="16002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6B786C7-B8F9-4072-AAAA-17258464D730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82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95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045" y="363854"/>
            <a:ext cx="10780955" cy="1243717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C13D6-1FC2-78F6-EBE9-2E851CAD7BD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9288" y="2615184"/>
            <a:ext cx="5614416" cy="3840480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000"/>
            </a:lvl1pPr>
            <a:lvl2pPr marL="2286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2pPr>
            <a:lvl3pPr marL="6858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3pPr>
            <a:lvl4pPr marL="11430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4pPr>
            <a:lvl5pPr marL="16002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978FE6-72A5-C193-FEA5-1EE9D77AD95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23176" y="1958009"/>
            <a:ext cx="5068824" cy="4899991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2pPr>
            <a:lvl3pPr marL="6858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3pPr>
            <a:lvl4pPr marL="11430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4pPr>
            <a:lvl5pPr marL="16002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9420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95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045" y="363854"/>
            <a:ext cx="10780955" cy="1243717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C13D6-1FC2-78F6-EBE9-2E851CAD7BD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9288" y="2523744"/>
            <a:ext cx="2862072" cy="3566160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000"/>
            </a:lvl1pPr>
            <a:lvl2pPr marL="2286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2pPr>
            <a:lvl3pPr marL="6858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3pPr>
            <a:lvl4pPr marL="11430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4pPr>
            <a:lvl5pPr marL="16002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978FE6-72A5-C193-FEA5-1EE9D77AD95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67912" y="2523744"/>
            <a:ext cx="7808976" cy="3694176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2pPr>
            <a:lvl3pPr marL="6858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3pPr>
            <a:lvl4pPr marL="11430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4pPr>
            <a:lvl5pPr marL="1600200">
              <a:spcBef>
                <a:spcPts val="1000"/>
              </a:spcBef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5908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EE518CBA-D8B4-47B2-892B-826C26D1B466}" type="datetimeFigureOut">
              <a:rPr lang="en-US" smtClean="0"/>
              <a:pPr/>
              <a:t>12/28/2025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sz="10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0D4885A8-DDA8-4FCF-AB25-DA8F78EC75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8" r:id="rId3"/>
    <p:sldLayoutId id="2147483669" r:id="rId4"/>
    <p:sldLayoutId id="2147483662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948" y="2482089"/>
            <a:ext cx="9978104" cy="1191079"/>
          </a:xfrm>
        </p:spPr>
        <p:txBody>
          <a:bodyPr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vi-VN" sz="36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XÂY DỰNG WEBSITE ĐĂNG KÝ HỌC NGOẠI NGỮ TÍCH HỢP TRỢ LÝ ẢO AI HỖ TRỢ TƯ VẤN KHÓA HỌC</a:t>
            </a:r>
            <a:endParaRPr lang="en-US" sz="3600" dirty="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9257" y="4077927"/>
            <a:ext cx="2870725" cy="1034845"/>
          </a:xfrm>
        </p:spPr>
        <p:txBody>
          <a:bodyPr anchor="t">
            <a:normAutofit fontScale="92500"/>
          </a:bodyPr>
          <a:lstStyle/>
          <a:p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Giảng</a:t>
            </a:r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viên</a:t>
            </a:r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hướng</a:t>
            </a:r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dẫn</a:t>
            </a:r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400" b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ThS. Phạm Minh Đương</a:t>
            </a:r>
            <a:endParaRPr lang="en-US" sz="2400" b="0" dirty="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Subtitle 7">
            <a:extLst>
              <a:ext uri="{FF2B5EF4-FFF2-40B4-BE49-F238E27FC236}">
                <a16:creationId xmlns:a16="http://schemas.microsoft.com/office/drawing/2014/main" id="{4F3A1DE4-75BA-E714-80FD-60CA4CED6088}"/>
              </a:ext>
            </a:extLst>
          </p:cNvPr>
          <p:cNvSpPr txBox="1">
            <a:spLocks/>
          </p:cNvSpPr>
          <p:nvPr/>
        </p:nvSpPr>
        <p:spPr>
          <a:xfrm>
            <a:off x="7850808" y="4077927"/>
            <a:ext cx="2870725" cy="158545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spc="-2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Sinh </a:t>
            </a:r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viên</a:t>
            </a:r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Nguyễn</a:t>
            </a:r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Duy </a:t>
            </a:r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</a:t>
            </a:r>
            <a:endParaRPr lang="en-US" sz="2400" b="0" dirty="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Lớp</a:t>
            </a:r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DA22TTA</a:t>
            </a:r>
          </a:p>
          <a:p>
            <a:r>
              <a:rPr lang="en-US" sz="2400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MSSV: 110122182</a:t>
            </a:r>
          </a:p>
        </p:txBody>
      </p:sp>
      <p:sp>
        <p:nvSpPr>
          <p:cNvPr id="3" name="Subtitle 7">
            <a:extLst>
              <a:ext uri="{FF2B5EF4-FFF2-40B4-BE49-F238E27FC236}">
                <a16:creationId xmlns:a16="http://schemas.microsoft.com/office/drawing/2014/main" id="{7A4583CA-F067-F40E-50AB-5D2300AB92BC}"/>
              </a:ext>
            </a:extLst>
          </p:cNvPr>
          <p:cNvSpPr txBox="1">
            <a:spLocks/>
          </p:cNvSpPr>
          <p:nvPr/>
        </p:nvSpPr>
        <p:spPr>
          <a:xfrm>
            <a:off x="2545779" y="909030"/>
            <a:ext cx="7100440" cy="5529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spc="-2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BÁO CÁO THỰC TẬP ĐỒ </a:t>
            </a:r>
            <a:r>
              <a:rPr lang="en-US" b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ÁN CHUYÊN </a:t>
            </a:r>
            <a:r>
              <a:rPr lang="en-US" b="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NGÀNH</a:t>
            </a:r>
          </a:p>
        </p:txBody>
      </p:sp>
      <p:sp>
        <p:nvSpPr>
          <p:cNvPr id="4" name="Subtitle 7">
            <a:extLst>
              <a:ext uri="{FF2B5EF4-FFF2-40B4-BE49-F238E27FC236}">
                <a16:creationId xmlns:a16="http://schemas.microsoft.com/office/drawing/2014/main" id="{FBE3F4EF-5227-BD0A-1199-4E927CE28639}"/>
              </a:ext>
            </a:extLst>
          </p:cNvPr>
          <p:cNvSpPr txBox="1">
            <a:spLocks/>
          </p:cNvSpPr>
          <p:nvPr/>
        </p:nvSpPr>
        <p:spPr>
          <a:xfrm>
            <a:off x="4633580" y="1802025"/>
            <a:ext cx="2924839" cy="6487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spc="-2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 TÀI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03A5756-4C68-1118-5310-C8D36A737D67}"/>
              </a:ext>
            </a:extLst>
          </p:cNvPr>
          <p:cNvGrpSpPr/>
          <p:nvPr/>
        </p:nvGrpSpPr>
        <p:grpSpPr>
          <a:xfrm>
            <a:off x="410275" y="4307838"/>
            <a:ext cx="2164080" cy="2164081"/>
            <a:chOff x="63597" y="2482088"/>
            <a:chExt cx="3750197" cy="3750198"/>
          </a:xfrm>
          <a:solidFill>
            <a:srgbClr val="2626D4"/>
          </a:solidFill>
        </p:grpSpPr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E74BACFB-8A73-7444-1E4F-8D5081CDD6C3}"/>
                </a:ext>
              </a:extLst>
            </p:cNvPr>
            <p:cNvSpPr/>
            <p:nvPr/>
          </p:nvSpPr>
          <p:spPr>
            <a:xfrm>
              <a:off x="63597" y="5978286"/>
              <a:ext cx="3750197" cy="254000"/>
            </a:xfrm>
            <a:prstGeom prst="trapezoid">
              <a:avLst>
                <a:gd name="adj" fmla="val 959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57DA0ABF-10AC-DCBE-D36F-E8AA0E192D58}"/>
                </a:ext>
              </a:extLst>
            </p:cNvPr>
            <p:cNvSpPr/>
            <p:nvPr/>
          </p:nvSpPr>
          <p:spPr>
            <a:xfrm rot="5400000">
              <a:off x="-1689906" y="4235592"/>
              <a:ext cx="3750197" cy="243190"/>
            </a:xfrm>
            <a:prstGeom prst="trapezoid">
              <a:avLst>
                <a:gd name="adj" fmla="val 1043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63B1E34-5E15-7BDB-2186-F0796E184460}"/>
              </a:ext>
            </a:extLst>
          </p:cNvPr>
          <p:cNvGrpSpPr/>
          <p:nvPr/>
        </p:nvGrpSpPr>
        <p:grpSpPr>
          <a:xfrm rot="10800000">
            <a:off x="9639493" y="379952"/>
            <a:ext cx="2164080" cy="2164081"/>
            <a:chOff x="63597" y="2482088"/>
            <a:chExt cx="3750197" cy="3750198"/>
          </a:xfrm>
          <a:solidFill>
            <a:srgbClr val="2626D4"/>
          </a:solidFill>
        </p:grpSpPr>
        <p:sp>
          <p:nvSpPr>
            <p:cNvPr id="25" name="Trapezoid 24">
              <a:extLst>
                <a:ext uri="{FF2B5EF4-FFF2-40B4-BE49-F238E27FC236}">
                  <a16:creationId xmlns:a16="http://schemas.microsoft.com/office/drawing/2014/main" id="{0D0453DB-A5F5-F14F-2E0B-7EDAD5F48BDF}"/>
                </a:ext>
              </a:extLst>
            </p:cNvPr>
            <p:cNvSpPr/>
            <p:nvPr/>
          </p:nvSpPr>
          <p:spPr>
            <a:xfrm>
              <a:off x="63597" y="5978286"/>
              <a:ext cx="3750197" cy="254000"/>
            </a:xfrm>
            <a:prstGeom prst="trapezoid">
              <a:avLst>
                <a:gd name="adj" fmla="val 959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apezoid 25">
              <a:extLst>
                <a:ext uri="{FF2B5EF4-FFF2-40B4-BE49-F238E27FC236}">
                  <a16:creationId xmlns:a16="http://schemas.microsoft.com/office/drawing/2014/main" id="{964B2422-6A7C-0A31-9418-BE65ED486719}"/>
                </a:ext>
              </a:extLst>
            </p:cNvPr>
            <p:cNvSpPr/>
            <p:nvPr/>
          </p:nvSpPr>
          <p:spPr>
            <a:xfrm rot="5400000">
              <a:off x="-1689906" y="4235592"/>
              <a:ext cx="3750197" cy="243190"/>
            </a:xfrm>
            <a:prstGeom prst="trapezoid">
              <a:avLst>
                <a:gd name="adj" fmla="val 1043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34652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D45D53-8588-6EDC-6E79-7A64689A5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1FFB2E0-F930-E57A-0C22-6DD7C8C6D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 THỰC HÓA NGHIÊN CỨU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908095-0144-1626-58BA-AED5608ED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3"/>
          <a:stretch>
            <a:fillRect/>
          </a:stretch>
        </p:blipFill>
        <p:spPr>
          <a:xfrm>
            <a:off x="1467279" y="1527728"/>
            <a:ext cx="9144000" cy="12781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9CCBF0-D326-0281-AA61-B0AE795F20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97682"/>
            <a:ext cx="12192000" cy="1460031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E518816-B9DA-9F0A-1061-EBE22739969A}"/>
              </a:ext>
            </a:extLst>
          </p:cNvPr>
          <p:cNvCxnSpPr/>
          <p:nvPr/>
        </p:nvCxnSpPr>
        <p:spPr>
          <a:xfrm>
            <a:off x="10016490" y="2204557"/>
            <a:ext cx="0" cy="2990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C9FD35D-EEDA-D6D8-5737-8D1BDC633769}"/>
              </a:ext>
            </a:extLst>
          </p:cNvPr>
          <p:cNvCxnSpPr>
            <a:cxnSpLocks/>
          </p:cNvCxnSpPr>
          <p:nvPr/>
        </p:nvCxnSpPr>
        <p:spPr>
          <a:xfrm flipH="1">
            <a:off x="757084" y="2503642"/>
            <a:ext cx="925940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ADD6735-70A8-3B35-6BE5-C42E1ABF087F}"/>
              </a:ext>
            </a:extLst>
          </p:cNvPr>
          <p:cNvCxnSpPr>
            <a:cxnSpLocks/>
          </p:cNvCxnSpPr>
          <p:nvPr/>
        </p:nvCxnSpPr>
        <p:spPr>
          <a:xfrm flipV="1">
            <a:off x="757084" y="2494434"/>
            <a:ext cx="0" cy="8070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Flowchart: Extract 37">
            <a:extLst>
              <a:ext uri="{FF2B5EF4-FFF2-40B4-BE49-F238E27FC236}">
                <a16:creationId xmlns:a16="http://schemas.microsoft.com/office/drawing/2014/main" id="{82EDCA4E-D362-56E0-BBC2-94C88BCDC84D}"/>
              </a:ext>
            </a:extLst>
          </p:cNvPr>
          <p:cNvSpPr/>
          <p:nvPr/>
        </p:nvSpPr>
        <p:spPr>
          <a:xfrm rot="10800000">
            <a:off x="690409" y="3301519"/>
            <a:ext cx="133350" cy="104775"/>
          </a:xfrm>
          <a:prstGeom prst="flowChartExtra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F16EC31-DD5C-1696-B068-53B5F6DA7215}"/>
              </a:ext>
            </a:extLst>
          </p:cNvPr>
          <p:cNvSpPr/>
          <p:nvPr/>
        </p:nvSpPr>
        <p:spPr>
          <a:xfrm>
            <a:off x="9003792" y="3301519"/>
            <a:ext cx="256032" cy="1898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11326B-F3FF-C24E-5234-9BEA8504FE76}"/>
              </a:ext>
            </a:extLst>
          </p:cNvPr>
          <p:cNvSpPr txBox="1"/>
          <p:nvPr/>
        </p:nvSpPr>
        <p:spPr>
          <a:xfrm>
            <a:off x="3652520" y="4960961"/>
            <a:ext cx="4886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1F1FA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Luồng xử lý của Chatbot</a:t>
            </a:r>
          </a:p>
        </p:txBody>
      </p:sp>
    </p:spTree>
    <p:extLst>
      <p:ext uri="{BB962C8B-B14F-4D97-AF65-F5344CB8AC3E}">
        <p14:creationId xmlns:p14="http://schemas.microsoft.com/office/powerpoint/2010/main" val="5550523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B80C9-EFB1-3B59-DF54-E07A6A322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D9DB98-33A5-37F2-B46C-3F8DC0D95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KẾT QUẢ ĐẠT ĐƯỢC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EA97A7-9125-3C3E-5C0F-3D11CB15B827}"/>
              </a:ext>
            </a:extLst>
          </p:cNvPr>
          <p:cNvSpPr txBox="1"/>
          <p:nvPr/>
        </p:nvSpPr>
        <p:spPr>
          <a:xfrm>
            <a:off x="314960" y="1090001"/>
            <a:ext cx="1156208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Nắm </a:t>
            </a: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khái niệm, nguyên tắc</a:t>
            </a: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 cơ chế hoạt động của Restful API cùng với c</a:t>
            </a: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ác công nghệ đã nghiên cứu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Hoàn thành website đăng ký học ngoại ngữ</a:t>
            </a: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đ</a:t>
            </a: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áp ứng</a:t>
            </a:r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các </a:t>
            </a: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yêu cầu chức năng: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Người dùng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Quản trị viên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vi-VN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Giao diện: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Trực quan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Dễ sử dụng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vi-VN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Chatbot AI: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Hoạt động ổn định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Phản hồi nhanh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Hỗ trợ tư vấn hiệu quả</a:t>
            </a:r>
          </a:p>
        </p:txBody>
      </p:sp>
    </p:spTree>
    <p:extLst>
      <p:ext uri="{BB962C8B-B14F-4D97-AF65-F5344CB8AC3E}">
        <p14:creationId xmlns:p14="http://schemas.microsoft.com/office/powerpoint/2010/main" val="106056300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447B1-3F5C-7FD5-AE3C-92E0AF2C9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AECAB1-6790-68C8-D5B7-803609762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KẾT QUẢ ĐẠT ĐƯỢC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E7D966-3229-940B-CDB4-8939977498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4482"/>
          <a:stretch>
            <a:fillRect/>
          </a:stretch>
        </p:blipFill>
        <p:spPr>
          <a:xfrm>
            <a:off x="2287399" y="1124255"/>
            <a:ext cx="7617201" cy="50183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F23BDC-7DE5-C4BA-91B5-04339871832C}"/>
              </a:ext>
            </a:extLst>
          </p:cNvPr>
          <p:cNvSpPr txBox="1"/>
          <p:nvPr/>
        </p:nvSpPr>
        <p:spPr>
          <a:xfrm>
            <a:off x="3108959" y="6293228"/>
            <a:ext cx="5974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Giao diện trang chủ</a:t>
            </a:r>
          </a:p>
        </p:txBody>
      </p:sp>
    </p:spTree>
    <p:extLst>
      <p:ext uri="{BB962C8B-B14F-4D97-AF65-F5344CB8AC3E}">
        <p14:creationId xmlns:p14="http://schemas.microsoft.com/office/powerpoint/2010/main" val="287792066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CCD013-53ED-3C52-7F55-5BDF4D0E9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8D6CF76-721E-5351-92ED-5732AD64E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KẾT QUẢ ĐẠT ĐƯỢC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5D8E4E-09A6-E0F0-F5B0-D474DC1FC7FA}"/>
              </a:ext>
            </a:extLst>
          </p:cNvPr>
          <p:cNvSpPr txBox="1"/>
          <p:nvPr/>
        </p:nvSpPr>
        <p:spPr>
          <a:xfrm>
            <a:off x="3108960" y="6293228"/>
            <a:ext cx="5974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Giao diện trang khóa học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F37242-5540-8F08-7511-4A4C704D6C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3852"/>
          <a:stretch>
            <a:fillRect/>
          </a:stretch>
        </p:blipFill>
        <p:spPr>
          <a:xfrm>
            <a:off x="2219670" y="1126234"/>
            <a:ext cx="7752660" cy="489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14889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6DA324-1985-09D8-8D94-B9108ADBB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B12E57-0ADB-88D7-0FA4-69D6B208B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KẾT QUẢ ĐẠT ĐƯỢC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9D3CB0-BCCE-11DC-65A6-A6FCF81EB005}"/>
              </a:ext>
            </a:extLst>
          </p:cNvPr>
          <p:cNvSpPr txBox="1"/>
          <p:nvPr/>
        </p:nvSpPr>
        <p:spPr>
          <a:xfrm>
            <a:off x="3108959" y="6293228"/>
            <a:ext cx="5974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Giao diện trang quản trị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56CB79-93D6-DBAB-4DA0-D62FC22DF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992" y="1152933"/>
            <a:ext cx="10730015" cy="514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68967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71782-AFA7-A74B-176A-5472436C9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4B910A-3EA0-74CC-FF24-F543B6476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HƯỚNG PHÁT TRIỂN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C12966-B4D8-9F10-FFA8-98ACBFB91396}"/>
              </a:ext>
            </a:extLst>
          </p:cNvPr>
          <p:cNvSpPr txBox="1"/>
          <p:nvPr/>
        </p:nvSpPr>
        <p:spPr>
          <a:xfrm>
            <a:off x="1034882" y="1490008"/>
            <a:ext cx="105765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Nâng cao khả năng tư vấn của chatbot AI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Tích hợp thêm cổng thanh toán</a:t>
            </a:r>
          </a:p>
          <a:p>
            <a:pPr algn="just"/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 quyền cho giảng viên, xây dựng trang giảng viên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C19CAB-47C6-84C2-9164-D2EC630420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03" y="1382994"/>
            <a:ext cx="639036" cy="6390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8651C4-4CD5-3E6A-D77C-A718CE3AA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03" y="2129044"/>
            <a:ext cx="639036" cy="6390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5F389D-0EC4-38AD-15AD-5C56AE878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03" y="2875094"/>
            <a:ext cx="639036" cy="63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50942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F4F215-5AB1-0323-FAC9-16FB5CE457EE}"/>
              </a:ext>
            </a:extLst>
          </p:cNvPr>
          <p:cNvSpPr txBox="1"/>
          <p:nvPr/>
        </p:nvSpPr>
        <p:spPr>
          <a:xfrm>
            <a:off x="2158180" y="2573540"/>
            <a:ext cx="79739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>
                <a:solidFill>
                  <a:srgbClr val="1F1FA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39E7949E-4477-7933-FD49-D6FF9D3F1A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4812022"/>
            <a:ext cx="9802761" cy="1587221"/>
          </a:xfrm>
          <a:noFill/>
        </p:spPr>
        <p:txBody>
          <a:bodyPr/>
          <a:lstStyle/>
          <a:p>
            <a:r>
              <a:rPr lang="en-US">
                <a:solidFill>
                  <a:schemeClr val="tx2">
                    <a:lumMod val="90000"/>
                    <a:lumOff val="10000"/>
                  </a:schemeClr>
                </a:solidFill>
              </a:rPr>
              <a:t>		</a:t>
            </a:r>
            <a:r>
              <a:rPr lang="en-US" sz="4400">
                <a:solidFill>
                  <a:srgbClr val="1F1FA9"/>
                </a:solidFill>
              </a:rPr>
              <a:t>Demo Now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ED69D92-5189-BC78-507F-191521DAF7AE}"/>
              </a:ext>
            </a:extLst>
          </p:cNvPr>
          <p:cNvGrpSpPr/>
          <p:nvPr/>
        </p:nvGrpSpPr>
        <p:grpSpPr>
          <a:xfrm>
            <a:off x="1347019" y="5389322"/>
            <a:ext cx="1042220" cy="432620"/>
            <a:chOff x="924232" y="5027085"/>
            <a:chExt cx="1042220" cy="432620"/>
          </a:xfrm>
          <a:solidFill>
            <a:srgbClr val="1F1FA9"/>
          </a:solidFill>
        </p:grpSpPr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98FB8203-0DAB-6392-1E16-B7D5F009D7E5}"/>
                </a:ext>
              </a:extLst>
            </p:cNvPr>
            <p:cNvSpPr/>
            <p:nvPr/>
          </p:nvSpPr>
          <p:spPr>
            <a:xfrm>
              <a:off x="924232" y="5027085"/>
              <a:ext cx="521110" cy="432620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7B542A94-7EFD-F21E-492A-F37A8AE7F00E}"/>
                </a:ext>
              </a:extLst>
            </p:cNvPr>
            <p:cNvSpPr/>
            <p:nvPr/>
          </p:nvSpPr>
          <p:spPr>
            <a:xfrm>
              <a:off x="1445342" y="5027085"/>
              <a:ext cx="521110" cy="432620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93ACFD7-D83D-98D6-891B-73B739C6AB54}"/>
              </a:ext>
            </a:extLst>
          </p:cNvPr>
          <p:cNvGrpSpPr/>
          <p:nvPr/>
        </p:nvGrpSpPr>
        <p:grpSpPr>
          <a:xfrm>
            <a:off x="3275395" y="3092616"/>
            <a:ext cx="1031585" cy="1031585"/>
            <a:chOff x="63597" y="2482088"/>
            <a:chExt cx="3750197" cy="3750198"/>
          </a:xfrm>
          <a:solidFill>
            <a:srgbClr val="2626D4"/>
          </a:solidFill>
        </p:grpSpPr>
        <p:sp>
          <p:nvSpPr>
            <p:cNvPr id="3" name="Trapezoid 2">
              <a:extLst>
                <a:ext uri="{FF2B5EF4-FFF2-40B4-BE49-F238E27FC236}">
                  <a16:creationId xmlns:a16="http://schemas.microsoft.com/office/drawing/2014/main" id="{90204DCE-3A14-D00B-58A4-DD42367C3552}"/>
                </a:ext>
              </a:extLst>
            </p:cNvPr>
            <p:cNvSpPr/>
            <p:nvPr/>
          </p:nvSpPr>
          <p:spPr>
            <a:xfrm>
              <a:off x="63597" y="5978286"/>
              <a:ext cx="3750197" cy="254000"/>
            </a:xfrm>
            <a:prstGeom prst="trapezoid">
              <a:avLst>
                <a:gd name="adj" fmla="val 959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rapezoid 3">
              <a:extLst>
                <a:ext uri="{FF2B5EF4-FFF2-40B4-BE49-F238E27FC236}">
                  <a16:creationId xmlns:a16="http://schemas.microsoft.com/office/drawing/2014/main" id="{95F532C2-E037-3C58-34CA-1B1F4DCB45EA}"/>
                </a:ext>
              </a:extLst>
            </p:cNvPr>
            <p:cNvSpPr/>
            <p:nvPr/>
          </p:nvSpPr>
          <p:spPr>
            <a:xfrm rot="5400000">
              <a:off x="-1689906" y="4235592"/>
              <a:ext cx="3750197" cy="243190"/>
            </a:xfrm>
            <a:prstGeom prst="trapezoid">
              <a:avLst>
                <a:gd name="adj" fmla="val 1043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BA75A73-00E4-6A03-A99C-C69013122FFE}"/>
              </a:ext>
            </a:extLst>
          </p:cNvPr>
          <p:cNvGrpSpPr/>
          <p:nvPr/>
        </p:nvGrpSpPr>
        <p:grpSpPr>
          <a:xfrm rot="10800000">
            <a:off x="8213155" y="2205867"/>
            <a:ext cx="1031585" cy="1031585"/>
            <a:chOff x="63597" y="2482088"/>
            <a:chExt cx="3750197" cy="3750198"/>
          </a:xfrm>
          <a:solidFill>
            <a:srgbClr val="2626D4"/>
          </a:solidFill>
        </p:grpSpPr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6A15E16B-C3F2-EABB-B132-42CD16592A2C}"/>
                </a:ext>
              </a:extLst>
            </p:cNvPr>
            <p:cNvSpPr/>
            <p:nvPr/>
          </p:nvSpPr>
          <p:spPr>
            <a:xfrm>
              <a:off x="63597" y="5978286"/>
              <a:ext cx="3750197" cy="254000"/>
            </a:xfrm>
            <a:prstGeom prst="trapezoid">
              <a:avLst>
                <a:gd name="adj" fmla="val 959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DB74FD15-7C22-CC55-3D1E-ECA02433EDE7}"/>
                </a:ext>
              </a:extLst>
            </p:cNvPr>
            <p:cNvSpPr/>
            <p:nvPr/>
          </p:nvSpPr>
          <p:spPr>
            <a:xfrm rot="5400000">
              <a:off x="-1689906" y="4235592"/>
              <a:ext cx="3750197" cy="243190"/>
            </a:xfrm>
            <a:prstGeom prst="trapezoid">
              <a:avLst>
                <a:gd name="adj" fmla="val 1043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823488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4BB6F2D-E78A-6FE5-1A36-75C74FD93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65531"/>
            <a:ext cx="10780955" cy="580043"/>
          </a:xfrm>
        </p:spPr>
        <p:txBody>
          <a:bodyPr>
            <a:normAutofit fontScale="90000"/>
          </a:bodyPr>
          <a:lstStyle/>
          <a:p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Nội dung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13736760-8ECD-E1CB-ACAD-14866567A6C0}"/>
              </a:ext>
            </a:extLst>
          </p:cNvPr>
          <p:cNvSpPr txBox="1">
            <a:spLocks/>
          </p:cNvSpPr>
          <p:nvPr/>
        </p:nvSpPr>
        <p:spPr>
          <a:xfrm>
            <a:off x="1004402" y="1102038"/>
            <a:ext cx="5705856" cy="541931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en-US" sz="2800" b="1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TỔNG QUAN VỀ ĐỀ TÀI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en-US" sz="2800" b="1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LÍ DO CHỌN ĐỀ TÀI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en-US" sz="2800" b="1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NGHIÊN CỨU LÍ THUYẾT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en-US" sz="2800" b="1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 THỰC HÓA NGHIÊN CỨU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en-US" sz="2800" b="1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ĐẠT ĐƯỢC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en-US" sz="2800" b="1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HƯỚNG PHÁT TRIỂN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en-US" sz="2800" b="1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CHẠY DEMO</a:t>
            </a:r>
            <a:endParaRPr lang="en-US" sz="2800" b="1" dirty="0">
              <a:solidFill>
                <a:schemeClr val="accent6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50241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9C6DAE-73F0-C7CF-2E4B-B84A1C8A7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4CD01B1-304D-CE18-9792-48C72C184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65531"/>
            <a:ext cx="10780955" cy="58004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TỔNG QUAN VỀ ĐỀ TÀI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1B2399-A0D1-9034-FC9E-0661826897FE}"/>
              </a:ext>
            </a:extLst>
          </p:cNvPr>
          <p:cNvGrpSpPr/>
          <p:nvPr/>
        </p:nvGrpSpPr>
        <p:grpSpPr>
          <a:xfrm>
            <a:off x="1362720" y="1202130"/>
            <a:ext cx="5088879" cy="1535015"/>
            <a:chOff x="214640" y="1248825"/>
            <a:chExt cx="5088879" cy="1535015"/>
          </a:xfrm>
        </p:grpSpPr>
        <p:sp>
          <p:nvSpPr>
            <p:cNvPr id="18" name="Rectangle: Folded Corner 17">
              <a:extLst>
                <a:ext uri="{FF2B5EF4-FFF2-40B4-BE49-F238E27FC236}">
                  <a16:creationId xmlns:a16="http://schemas.microsoft.com/office/drawing/2014/main" id="{71D58D3B-6365-12AF-05B0-11BB46863288}"/>
                </a:ext>
              </a:extLst>
            </p:cNvPr>
            <p:cNvSpPr/>
            <p:nvPr/>
          </p:nvSpPr>
          <p:spPr>
            <a:xfrm>
              <a:off x="214640" y="1248825"/>
              <a:ext cx="5088879" cy="1535015"/>
            </a:xfrm>
            <a:prstGeom prst="foldedCorner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05FEAA-A7D4-F16B-330A-DAC11093E6B4}"/>
                </a:ext>
              </a:extLst>
            </p:cNvPr>
            <p:cNvSpPr/>
            <p:nvPr/>
          </p:nvSpPr>
          <p:spPr>
            <a:xfrm>
              <a:off x="214641" y="1248825"/>
              <a:ext cx="5088878" cy="50140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Mục tiêu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214F10F-357F-A3D8-D934-D9CE570D1EAF}"/>
                </a:ext>
              </a:extLst>
            </p:cNvPr>
            <p:cNvSpPr txBox="1"/>
            <p:nvPr/>
          </p:nvSpPr>
          <p:spPr>
            <a:xfrm>
              <a:off x="214640" y="1867798"/>
              <a:ext cx="50888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>
                  <a:solidFill>
                    <a:schemeClr val="tx2">
                      <a:lumMod val="90000"/>
                      <a:lumOff val="1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Số hóa quy trình đăng ký học ngoại ngữ</a:t>
              </a:r>
            </a:p>
            <a:p>
              <a:pPr algn="ctr"/>
              <a:r>
                <a:rPr lang="vi-VN" sz="2400">
                  <a:solidFill>
                    <a:schemeClr val="tx2">
                      <a:lumMod val="90000"/>
                      <a:lumOff val="1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Tự động hóa khâu tư vấn khóa học</a:t>
              </a:r>
              <a:endPara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A28FF0-1300-FC46-6B80-14DD118A07F1}"/>
              </a:ext>
            </a:extLst>
          </p:cNvPr>
          <p:cNvGrpSpPr/>
          <p:nvPr/>
        </p:nvGrpSpPr>
        <p:grpSpPr>
          <a:xfrm>
            <a:off x="2460000" y="3045246"/>
            <a:ext cx="5088879" cy="1535015"/>
            <a:chOff x="3018800" y="3178297"/>
            <a:chExt cx="5088879" cy="1535015"/>
          </a:xfrm>
        </p:grpSpPr>
        <p:sp>
          <p:nvSpPr>
            <p:cNvPr id="20" name="Rectangle: Folded Corner 19">
              <a:extLst>
                <a:ext uri="{FF2B5EF4-FFF2-40B4-BE49-F238E27FC236}">
                  <a16:creationId xmlns:a16="http://schemas.microsoft.com/office/drawing/2014/main" id="{FF525253-A87E-DCCD-41B7-76E84A5D5390}"/>
                </a:ext>
              </a:extLst>
            </p:cNvPr>
            <p:cNvSpPr/>
            <p:nvPr/>
          </p:nvSpPr>
          <p:spPr>
            <a:xfrm>
              <a:off x="3018800" y="3178297"/>
              <a:ext cx="5088879" cy="1535015"/>
            </a:xfrm>
            <a:prstGeom prst="foldedCorner">
              <a:avLst>
                <a:gd name="adj" fmla="val 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21F93B3-51C6-8958-0FD2-76C442B58560}"/>
                </a:ext>
              </a:extLst>
            </p:cNvPr>
            <p:cNvSpPr/>
            <p:nvPr/>
          </p:nvSpPr>
          <p:spPr>
            <a:xfrm>
              <a:off x="3018801" y="3178297"/>
              <a:ext cx="5088878" cy="50140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vi-VN" sz="280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Đối tượng sử dụng</a:t>
              </a:r>
              <a:endParaRPr lang="en-US" sz="28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A81DD5-5EE5-3DF8-AD72-944DF820616C}"/>
                </a:ext>
              </a:extLst>
            </p:cNvPr>
            <p:cNvSpPr txBox="1"/>
            <p:nvPr/>
          </p:nvSpPr>
          <p:spPr>
            <a:xfrm>
              <a:off x="3018800" y="3831008"/>
              <a:ext cx="50888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Học viên</a:t>
              </a:r>
            </a:p>
            <a:p>
              <a:pPr algn="ctr"/>
              <a:r>
                <a:rPr lang="en-US" sz="240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Trung tâm ngoại ngữ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13A015A-6302-E1C1-4D42-FB45392F83B1}"/>
              </a:ext>
            </a:extLst>
          </p:cNvPr>
          <p:cNvGrpSpPr/>
          <p:nvPr/>
        </p:nvGrpSpPr>
        <p:grpSpPr>
          <a:xfrm>
            <a:off x="3669040" y="4888362"/>
            <a:ext cx="5088879" cy="1535015"/>
            <a:chOff x="6818640" y="5092529"/>
            <a:chExt cx="5088879" cy="1535015"/>
          </a:xfrm>
        </p:grpSpPr>
        <p:sp>
          <p:nvSpPr>
            <p:cNvPr id="23" name="Rectangle: Folded Corner 22">
              <a:extLst>
                <a:ext uri="{FF2B5EF4-FFF2-40B4-BE49-F238E27FC236}">
                  <a16:creationId xmlns:a16="http://schemas.microsoft.com/office/drawing/2014/main" id="{A60ED924-419E-3010-9B71-C3DCA6D3F3E9}"/>
                </a:ext>
              </a:extLst>
            </p:cNvPr>
            <p:cNvSpPr/>
            <p:nvPr/>
          </p:nvSpPr>
          <p:spPr>
            <a:xfrm>
              <a:off x="6818640" y="5092529"/>
              <a:ext cx="5088879" cy="1535015"/>
            </a:xfrm>
            <a:prstGeom prst="foldedCorner">
              <a:avLst>
                <a:gd name="adj" fmla="val 0"/>
              </a:avLst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FF049C-0322-87AB-2826-BF64DA35426F}"/>
                </a:ext>
              </a:extLst>
            </p:cNvPr>
            <p:cNvSpPr/>
            <p:nvPr/>
          </p:nvSpPr>
          <p:spPr>
            <a:xfrm>
              <a:off x="6818641" y="5092529"/>
              <a:ext cx="5088878" cy="50140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Công nghệ chính</a:t>
              </a:r>
              <a:endParaRPr lang="en-US" sz="28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76ED36F-668E-9FD8-D0DC-1F5239B4C3F0}"/>
                </a:ext>
              </a:extLst>
            </p:cNvPr>
            <p:cNvSpPr txBox="1"/>
            <p:nvPr/>
          </p:nvSpPr>
          <p:spPr>
            <a:xfrm>
              <a:off x="6818640" y="5745240"/>
              <a:ext cx="50888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MongoDB, Express, React, NodeJS</a:t>
              </a:r>
            </a:p>
            <a:p>
              <a:pPr algn="ctr"/>
              <a:r>
                <a:rPr lang="en-US" sz="240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Trí tuệ nhân tạo (OpenAI)</a:t>
              </a:r>
              <a:endParaRPr lang="en-US" sz="240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FA9CEC15-B944-CA35-1D29-7FCF78C6106F}"/>
              </a:ext>
            </a:extLst>
          </p:cNvPr>
          <p:cNvSpPr/>
          <p:nvPr/>
        </p:nvSpPr>
        <p:spPr>
          <a:xfrm>
            <a:off x="233680" y="1632893"/>
            <a:ext cx="883920" cy="580043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34C498AB-1141-7342-677D-613B68479EAC}"/>
              </a:ext>
            </a:extLst>
          </p:cNvPr>
          <p:cNvSpPr/>
          <p:nvPr/>
        </p:nvSpPr>
        <p:spPr>
          <a:xfrm>
            <a:off x="1177122" y="3546651"/>
            <a:ext cx="883920" cy="580043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504B76C1-85E2-A7B7-8A0F-4642D58C2F1C}"/>
              </a:ext>
            </a:extLst>
          </p:cNvPr>
          <p:cNvSpPr/>
          <p:nvPr/>
        </p:nvSpPr>
        <p:spPr>
          <a:xfrm>
            <a:off x="2460000" y="5389767"/>
            <a:ext cx="883920" cy="580043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6665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9667B-E53C-5BB6-4D7C-8E05CFD7C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713F35-CE06-4A30-F776-645677E7C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65531"/>
            <a:ext cx="10780955" cy="58004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LÍ DO CHỌN ĐỀ TÀI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14F477-EBDF-6B86-BB57-7987C650A68F}"/>
              </a:ext>
            </a:extLst>
          </p:cNvPr>
          <p:cNvSpPr txBox="1"/>
          <p:nvPr/>
        </p:nvSpPr>
        <p:spPr>
          <a:xfrm>
            <a:off x="1351280" y="1473200"/>
            <a:ext cx="5201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Nhu cầu học ngoại ngữ ngày càng tăng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7ED66D-A6E9-6D14-84C3-661923F6805A}"/>
              </a:ext>
            </a:extLst>
          </p:cNvPr>
          <p:cNvSpPr txBox="1"/>
          <p:nvPr/>
        </p:nvSpPr>
        <p:spPr>
          <a:xfrm>
            <a:off x="1351280" y="2481211"/>
            <a:ext cx="5008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Quy trình đăng ký và tư vấn thủ công</a:t>
            </a:r>
            <a:endParaRPr lang="en-US" sz="2400" b="1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B42CC-07D6-722D-BF0F-10F23E88F696}"/>
              </a:ext>
            </a:extLst>
          </p:cNvPr>
          <p:cNvSpPr txBox="1"/>
          <p:nvPr/>
        </p:nvSpPr>
        <p:spPr>
          <a:xfrm>
            <a:off x="7132320" y="2171269"/>
            <a:ext cx="363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Tốn thời gian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1C213B-1BA0-7DD1-9645-557633D5DCE1}"/>
              </a:ext>
            </a:extLst>
          </p:cNvPr>
          <p:cNvSpPr txBox="1"/>
          <p:nvPr/>
        </p:nvSpPr>
        <p:spPr>
          <a:xfrm>
            <a:off x="7132320" y="2793323"/>
            <a:ext cx="363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Dễ quá tải nhân viên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4B5686E-C89D-2ADF-4208-30F83602337D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6360160" y="2402102"/>
            <a:ext cx="772160" cy="3099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1CB1E6-32A7-F1FB-7231-3B22B1D4BF3B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6360160" y="2712044"/>
            <a:ext cx="772160" cy="3121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3233685-B38E-5AC9-F26A-9709AB86ABB8}"/>
              </a:ext>
            </a:extLst>
          </p:cNvPr>
          <p:cNvSpPr txBox="1"/>
          <p:nvPr/>
        </p:nvSpPr>
        <p:spPr>
          <a:xfrm>
            <a:off x="1346200" y="3681064"/>
            <a:ext cx="220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Website hiện có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BFDE13-6B1F-4312-9193-F0D2B5B03D8E}"/>
              </a:ext>
            </a:extLst>
          </p:cNvPr>
          <p:cNvSpPr txBox="1"/>
          <p:nvPr/>
        </p:nvSpPr>
        <p:spPr>
          <a:xfrm>
            <a:off x="4373880" y="3681064"/>
            <a:ext cx="4109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Chưa tự động hóa tư vấn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87104F-0EF0-BE51-B2A8-4A8E4C00293D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3556000" y="3911897"/>
            <a:ext cx="81788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93A08E7-3134-B6D8-3122-67989C7B4B9F}"/>
              </a:ext>
            </a:extLst>
          </p:cNvPr>
          <p:cNvSpPr txBox="1"/>
          <p:nvPr/>
        </p:nvSpPr>
        <p:spPr>
          <a:xfrm>
            <a:off x="1346200" y="5031923"/>
            <a:ext cx="14201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Giải pháp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CFCDBEE-611F-9AEB-3E62-9351BA11740C}"/>
              </a:ext>
            </a:extLst>
          </p:cNvPr>
          <p:cNvSpPr txBox="1"/>
          <p:nvPr/>
        </p:nvSpPr>
        <p:spPr>
          <a:xfrm>
            <a:off x="3804920" y="4454841"/>
            <a:ext cx="5110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 hóa quy trình đăng ký học ngoại ngữ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AAE74B-380E-9878-6F40-CD40D8BB8A92}"/>
              </a:ext>
            </a:extLst>
          </p:cNvPr>
          <p:cNvSpPr txBox="1"/>
          <p:nvPr/>
        </p:nvSpPr>
        <p:spPr>
          <a:xfrm>
            <a:off x="3870510" y="5031921"/>
            <a:ext cx="538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Tích hợp trợ lý ảo AI hỗ trợ tư vấn 24/7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85357AC-5019-266F-83A8-82FB5C7919EB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 flipV="1">
            <a:off x="2766349" y="4685674"/>
            <a:ext cx="1038571" cy="577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7873211-0511-9203-AF24-1ABC61BA3D04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2766349" y="5262754"/>
            <a:ext cx="1104161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84B73D0-4991-3401-0E2F-EFA840712EE2}"/>
              </a:ext>
            </a:extLst>
          </p:cNvPr>
          <p:cNvSpPr txBox="1"/>
          <p:nvPr/>
        </p:nvSpPr>
        <p:spPr>
          <a:xfrm>
            <a:off x="3804920" y="5609001"/>
            <a:ext cx="568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Giảm chi phí vận hành cho trung tâm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C392A1C-4AEC-DA44-88BA-66A6FE3BDDB8}"/>
              </a:ext>
            </a:extLst>
          </p:cNvPr>
          <p:cNvCxnSpPr>
            <a:cxnSpLocks/>
            <a:stCxn id="24" idx="3"/>
            <a:endCxn id="39" idx="1"/>
          </p:cNvCxnSpPr>
          <p:nvPr/>
        </p:nvCxnSpPr>
        <p:spPr>
          <a:xfrm>
            <a:off x="2766349" y="5262756"/>
            <a:ext cx="1038571" cy="5770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9" name="Graphic 48" descr="Right pointing backhand index with solid fill">
            <a:extLst>
              <a:ext uri="{FF2B5EF4-FFF2-40B4-BE49-F238E27FC236}">
                <a16:creationId xmlns:a16="http://schemas.microsoft.com/office/drawing/2014/main" id="{774023B3-C616-6809-4497-87A73AC48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8802" y="1391612"/>
            <a:ext cx="624840" cy="624840"/>
          </a:xfrm>
          <a:prstGeom prst="rect">
            <a:avLst/>
          </a:prstGeom>
        </p:spPr>
      </p:pic>
      <p:pic>
        <p:nvPicPr>
          <p:cNvPr id="50" name="Graphic 49" descr="Right pointing backhand index with solid fill">
            <a:extLst>
              <a:ext uri="{FF2B5EF4-FFF2-40B4-BE49-F238E27FC236}">
                <a16:creationId xmlns:a16="http://schemas.microsoft.com/office/drawing/2014/main" id="{06926ADB-D7E3-B736-1B9A-7C57268AF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8802" y="2399315"/>
            <a:ext cx="624840" cy="624840"/>
          </a:xfrm>
          <a:prstGeom prst="rect">
            <a:avLst/>
          </a:prstGeom>
        </p:spPr>
      </p:pic>
      <p:pic>
        <p:nvPicPr>
          <p:cNvPr id="51" name="Graphic 50" descr="Right pointing backhand index with solid fill">
            <a:extLst>
              <a:ext uri="{FF2B5EF4-FFF2-40B4-BE49-F238E27FC236}">
                <a16:creationId xmlns:a16="http://schemas.microsoft.com/office/drawing/2014/main" id="{BB253CC9-DF48-0620-430E-3EF578367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8802" y="3599476"/>
            <a:ext cx="624840" cy="624840"/>
          </a:xfrm>
          <a:prstGeom prst="rect">
            <a:avLst/>
          </a:prstGeom>
        </p:spPr>
      </p:pic>
      <p:pic>
        <p:nvPicPr>
          <p:cNvPr id="52" name="Graphic 51" descr="Right pointing backhand index with solid fill">
            <a:extLst>
              <a:ext uri="{FF2B5EF4-FFF2-40B4-BE49-F238E27FC236}">
                <a16:creationId xmlns:a16="http://schemas.microsoft.com/office/drawing/2014/main" id="{7D9E571A-36F5-678D-38F3-B1902D97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8802" y="4950334"/>
            <a:ext cx="624840" cy="62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4538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70326-6CCC-3E4F-7CEF-1C45FA906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7D4E38-DE0F-8979-BD2F-FBE614CB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244056"/>
            <a:ext cx="10780955" cy="68373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NGHIÊN CỨU LÍ THUYẾT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1290F6-C54D-04F8-498E-A3F70C930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9909" y="3927112"/>
            <a:ext cx="1244278" cy="12442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0DA7FC-2F95-6D44-6924-937B51AAFD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943" y="3697859"/>
            <a:ext cx="1391741" cy="13917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98DF89-1FB6-85C8-888E-C9A4E7347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18" r="31038"/>
          <a:stretch>
            <a:fillRect/>
          </a:stretch>
        </p:blipFill>
        <p:spPr>
          <a:xfrm>
            <a:off x="5033607" y="3668759"/>
            <a:ext cx="1750010" cy="17609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4146BB-87D9-E300-A4AE-9826254CFA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415" y="4238273"/>
            <a:ext cx="1807534" cy="4907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76C87A-707B-3B94-08C6-0051C24DFE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71" y="3877721"/>
            <a:ext cx="2154742" cy="1211879"/>
          </a:xfrm>
          <a:prstGeom prst="rect">
            <a:avLst/>
          </a:prstGeom>
        </p:spPr>
      </p:pic>
      <p:sp>
        <p:nvSpPr>
          <p:cNvPr id="18" name="Right Brace 17">
            <a:extLst>
              <a:ext uri="{FF2B5EF4-FFF2-40B4-BE49-F238E27FC236}">
                <a16:creationId xmlns:a16="http://schemas.microsoft.com/office/drawing/2014/main" id="{E737A948-49D8-BF62-DD28-522F6B253E13}"/>
              </a:ext>
            </a:extLst>
          </p:cNvPr>
          <p:cNvSpPr/>
          <p:nvPr/>
        </p:nvSpPr>
        <p:spPr>
          <a:xfrm rot="5400000">
            <a:off x="2426576" y="3244087"/>
            <a:ext cx="301449" cy="4115296"/>
          </a:xfrm>
          <a:prstGeom prst="rightBrace">
            <a:avLst>
              <a:gd name="adj1" fmla="val 171797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F7B7F3-A852-BA46-5365-B91E082F1742}"/>
              </a:ext>
            </a:extLst>
          </p:cNvPr>
          <p:cNvSpPr txBox="1"/>
          <p:nvPr/>
        </p:nvSpPr>
        <p:spPr>
          <a:xfrm>
            <a:off x="1049003" y="5643591"/>
            <a:ext cx="3079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 nghệ Backend</a:t>
            </a: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3CE42B7D-7728-A580-FBAD-73B42C9371F5}"/>
              </a:ext>
            </a:extLst>
          </p:cNvPr>
          <p:cNvSpPr/>
          <p:nvPr/>
        </p:nvSpPr>
        <p:spPr>
          <a:xfrm rot="5400000">
            <a:off x="6621281" y="3582618"/>
            <a:ext cx="301449" cy="3476796"/>
          </a:xfrm>
          <a:prstGeom prst="rightBrace">
            <a:avLst>
              <a:gd name="adj1" fmla="val 171797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486221D-9C49-9E53-0B9B-113E446C1F59}"/>
              </a:ext>
            </a:extLst>
          </p:cNvPr>
          <p:cNvSpPr txBox="1"/>
          <p:nvPr/>
        </p:nvSpPr>
        <p:spPr>
          <a:xfrm>
            <a:off x="5243708" y="5660193"/>
            <a:ext cx="3079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 nghệ Frontend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7D334A-FA33-70C5-7BFA-2570F7456471}"/>
              </a:ext>
            </a:extLst>
          </p:cNvPr>
          <p:cNvSpPr txBox="1"/>
          <p:nvPr/>
        </p:nvSpPr>
        <p:spPr>
          <a:xfrm>
            <a:off x="8743591" y="5661266"/>
            <a:ext cx="3079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Trí tuệ nhân tạo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D0FA947-6C68-1ED2-3682-9AB0B57C16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12" b="21259"/>
          <a:stretch>
            <a:fillRect/>
          </a:stretch>
        </p:blipFill>
        <p:spPr>
          <a:xfrm>
            <a:off x="3476028" y="1158696"/>
            <a:ext cx="5239944" cy="176784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D21AFF3-21BF-FEF3-C136-46AD0C15A2F1}"/>
              </a:ext>
            </a:extLst>
          </p:cNvPr>
          <p:cNvSpPr txBox="1"/>
          <p:nvPr/>
        </p:nvSpPr>
        <p:spPr>
          <a:xfrm>
            <a:off x="4499743" y="2926612"/>
            <a:ext cx="3079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Kiến trúc hệ thống</a:t>
            </a:r>
          </a:p>
        </p:txBody>
      </p:sp>
    </p:spTree>
    <p:extLst>
      <p:ext uri="{BB962C8B-B14F-4D97-AF65-F5344CB8AC3E}">
        <p14:creationId xmlns:p14="http://schemas.microsoft.com/office/powerpoint/2010/main" val="158987944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B5E2C-09AF-AC71-0C1D-56CE793DD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79710A-0DA4-F288-366E-7353DFA9E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 THỰC HÓA NGHIÊN CỨU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D28F23B-B183-6643-01C6-3E9769F245E2}"/>
              </a:ext>
            </a:extLst>
          </p:cNvPr>
          <p:cNvGrpSpPr/>
          <p:nvPr/>
        </p:nvGrpSpPr>
        <p:grpSpPr>
          <a:xfrm>
            <a:off x="889000" y="1621504"/>
            <a:ext cx="4780280" cy="1828800"/>
            <a:chOff x="1224280" y="1209040"/>
            <a:chExt cx="9743440" cy="1828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E63B17-BAF2-BE2E-C97B-EF5F9E0FA2F9}"/>
                </a:ext>
              </a:extLst>
            </p:cNvPr>
            <p:cNvSpPr/>
            <p:nvPr/>
          </p:nvSpPr>
          <p:spPr>
            <a:xfrm>
              <a:off x="1224280" y="1209040"/>
              <a:ext cx="9743440" cy="457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240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Xây dựng website</a:t>
              </a: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96BD3D1-7660-AD6C-56D1-34AB5C97A0EA}"/>
                </a:ext>
              </a:extLst>
            </p:cNvPr>
            <p:cNvSpPr/>
            <p:nvPr/>
          </p:nvSpPr>
          <p:spPr>
            <a:xfrm>
              <a:off x="1224280" y="16662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240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Cơ sở dữ liệu (MongoDB)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0440718-9E54-9468-953C-BB1141FEC7D3}"/>
                </a:ext>
              </a:extLst>
            </p:cNvPr>
            <p:cNvSpPr/>
            <p:nvPr/>
          </p:nvSpPr>
          <p:spPr>
            <a:xfrm>
              <a:off x="1224280" y="21234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vi-VN" sz="240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Giao diện người dùng (Frontend)</a:t>
              </a:r>
              <a:endParaRPr lang="en-US" altLang="en-US" sz="240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9490FC-4E62-0206-AB69-7063E10093F6}"/>
                </a:ext>
              </a:extLst>
            </p:cNvPr>
            <p:cNvSpPr/>
            <p:nvPr/>
          </p:nvSpPr>
          <p:spPr>
            <a:xfrm>
              <a:off x="1224280" y="25806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Hệ thống API (Backend)</a:t>
              </a:r>
              <a:endParaRPr lang="en-US" altLang="en-US" sz="240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7880023-CCB4-169D-C604-AC95231914CD}"/>
              </a:ext>
            </a:extLst>
          </p:cNvPr>
          <p:cNvGrpSpPr/>
          <p:nvPr/>
        </p:nvGrpSpPr>
        <p:grpSpPr>
          <a:xfrm>
            <a:off x="6522722" y="1621504"/>
            <a:ext cx="4780280" cy="1828800"/>
            <a:chOff x="1224280" y="1209040"/>
            <a:chExt cx="9743440" cy="18288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31A2113-4409-1CCB-D7C9-0379C4C23146}"/>
                </a:ext>
              </a:extLst>
            </p:cNvPr>
            <p:cNvSpPr/>
            <p:nvPr/>
          </p:nvSpPr>
          <p:spPr>
            <a:xfrm>
              <a:off x="1224280" y="1209040"/>
              <a:ext cx="9743440" cy="457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240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Các chức năng chính (Phía User)</a:t>
              </a:r>
              <a:endParaRPr lang="en-US" sz="24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F42844F-0B78-E97B-21E6-FD4E64566586}"/>
                </a:ext>
              </a:extLst>
            </p:cNvPr>
            <p:cNvSpPr/>
            <p:nvPr/>
          </p:nvSpPr>
          <p:spPr>
            <a:xfrm>
              <a:off x="1224280" y="16662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Đăng ký / đăng nhập</a:t>
              </a:r>
              <a:endParaRPr lang="en-US" altLang="en-US" sz="240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DBFC762-E7FC-7FEB-A085-E442DE127E8D}"/>
                </a:ext>
              </a:extLst>
            </p:cNvPr>
            <p:cNvSpPr/>
            <p:nvPr/>
          </p:nvSpPr>
          <p:spPr>
            <a:xfrm>
              <a:off x="1224280" y="21234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240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Tìm kiếm và đăng ký khóa học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FCC4593-1E07-B887-298D-85F8818A1533}"/>
                </a:ext>
              </a:extLst>
            </p:cNvPr>
            <p:cNvSpPr/>
            <p:nvPr/>
          </p:nvSpPr>
          <p:spPr>
            <a:xfrm>
              <a:off x="1224280" y="25806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240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Thanh toán và đánh giá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2F859A9-E639-5367-6CFD-47E717410B60}"/>
              </a:ext>
            </a:extLst>
          </p:cNvPr>
          <p:cNvGrpSpPr/>
          <p:nvPr/>
        </p:nvGrpSpPr>
        <p:grpSpPr>
          <a:xfrm>
            <a:off x="889000" y="4216401"/>
            <a:ext cx="4780280" cy="1828800"/>
            <a:chOff x="1224280" y="1209040"/>
            <a:chExt cx="9743440" cy="18288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EE61BB2-C2EA-008B-BDAF-DFCB2DE386E0}"/>
                </a:ext>
              </a:extLst>
            </p:cNvPr>
            <p:cNvSpPr/>
            <p:nvPr/>
          </p:nvSpPr>
          <p:spPr>
            <a:xfrm>
              <a:off x="1224280" y="1209040"/>
              <a:ext cx="9743440" cy="457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240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Các chức năng chính (Phía Admin)</a:t>
              </a:r>
              <a:endParaRPr lang="en-US" sz="24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40A8B5D-799E-213F-0529-2614696835DA}"/>
                </a:ext>
              </a:extLst>
            </p:cNvPr>
            <p:cNvSpPr/>
            <p:nvPr/>
          </p:nvSpPr>
          <p:spPr>
            <a:xfrm>
              <a:off x="1224280" y="16662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Đăng nhập</a:t>
              </a:r>
              <a:endParaRPr lang="en-US" altLang="en-US" sz="240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2C944B7-7F68-6AF5-C1AA-CB0B6E2B5BF8}"/>
                </a:ext>
              </a:extLst>
            </p:cNvPr>
            <p:cNvSpPr/>
            <p:nvPr/>
          </p:nvSpPr>
          <p:spPr>
            <a:xfrm>
              <a:off x="1224280" y="21234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240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Xem thống kê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947079B-A3A6-40F7-B9CA-8721B5395C0F}"/>
                </a:ext>
              </a:extLst>
            </p:cNvPr>
            <p:cNvSpPr/>
            <p:nvPr/>
          </p:nvSpPr>
          <p:spPr>
            <a:xfrm>
              <a:off x="1224280" y="25806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240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Quản trị hệ thống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0D58CD4-91DD-3881-89B6-E5971AFF9D18}"/>
              </a:ext>
            </a:extLst>
          </p:cNvPr>
          <p:cNvGrpSpPr/>
          <p:nvPr/>
        </p:nvGrpSpPr>
        <p:grpSpPr>
          <a:xfrm>
            <a:off x="6522720" y="4216401"/>
            <a:ext cx="4780280" cy="1828800"/>
            <a:chOff x="1224280" y="1209040"/>
            <a:chExt cx="9743440" cy="18288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0A78391-747A-AFF8-ECC1-E65C821F1AB6}"/>
                </a:ext>
              </a:extLst>
            </p:cNvPr>
            <p:cNvSpPr/>
            <p:nvPr/>
          </p:nvSpPr>
          <p:spPr>
            <a:xfrm>
              <a:off x="1224280" y="1209040"/>
              <a:ext cx="9743440" cy="457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US" sz="240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Tích hợp chatbot AI</a:t>
              </a:r>
              <a:endParaRPr lang="en-US" sz="24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1CB0243-590F-B833-CEE9-7180A41FBD3C}"/>
                </a:ext>
              </a:extLst>
            </p:cNvPr>
            <p:cNvSpPr/>
            <p:nvPr/>
          </p:nvSpPr>
          <p:spPr>
            <a:xfrm>
              <a:off x="1224280" y="16662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2400">
                  <a:solidFill>
                    <a:srgbClr val="1B4D3E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Nhận câu hỏi từ người dùng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500942A-BB17-1BED-027E-0237AFE8C90A}"/>
                </a:ext>
              </a:extLst>
            </p:cNvPr>
            <p:cNvSpPr/>
            <p:nvPr/>
          </p:nvSpPr>
          <p:spPr>
            <a:xfrm>
              <a:off x="1224280" y="21234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2400">
                  <a:solidFill>
                    <a:srgbClr val="1B4D3E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Phân tích nhu cầu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2E430B1-69CE-E731-83B8-E22CCDFC834B}"/>
                </a:ext>
              </a:extLst>
            </p:cNvPr>
            <p:cNvSpPr/>
            <p:nvPr/>
          </p:nvSpPr>
          <p:spPr>
            <a:xfrm>
              <a:off x="1224280" y="2580640"/>
              <a:ext cx="9743440" cy="4572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2400">
                  <a:solidFill>
                    <a:srgbClr val="1B4D3E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Gợi ý khóa học phù hợp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410859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5D5D8-7687-0887-0D53-F8D143C7C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4CC71A-A370-FD8A-8115-42DA1ED2B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 THỰC HÓA NGHIÊN CỨU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34B5B9-7F8D-29F9-BD00-33F793838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100" y="1071778"/>
            <a:ext cx="3329281" cy="513295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C708189-0022-CB43-F085-EA340FB66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5277" y="0"/>
            <a:ext cx="3436723" cy="6858000"/>
          </a:xfrm>
          <a:prstGeom prst="rect">
            <a:avLst/>
          </a:prstGeom>
        </p:spPr>
      </p:pic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9492A828-BC85-974F-E93A-B07C2628AD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764141"/>
              </p:ext>
            </p:extLst>
          </p:nvPr>
        </p:nvGraphicFramePr>
        <p:xfrm>
          <a:off x="73819" y="2380488"/>
          <a:ext cx="5233675" cy="209702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46867">
                  <a:extLst>
                    <a:ext uri="{9D8B030D-6E8A-4147-A177-3AD203B41FA5}">
                      <a16:colId xmlns:a16="http://schemas.microsoft.com/office/drawing/2014/main" val="1225460528"/>
                    </a:ext>
                  </a:extLst>
                </a:gridCol>
                <a:gridCol w="3786808">
                  <a:extLst>
                    <a:ext uri="{9D8B030D-6E8A-4147-A177-3AD203B41FA5}">
                      <a16:colId xmlns:a16="http://schemas.microsoft.com/office/drawing/2014/main" val="1994958837"/>
                    </a:ext>
                  </a:extLst>
                </a:gridCol>
              </a:tblGrid>
              <a:tr h="39434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Tên Actor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Ý nghĩa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663633"/>
                  </a:ext>
                </a:extLst>
              </a:tr>
              <a:tr h="14908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vi-VN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Khách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Người dùng thông thường (chưa đăng nhập)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186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vi-VN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Người dùng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Người dùng đã đăng nhập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24106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Admin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Người quản trị toàn bộ hệ thống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0228952"/>
                  </a:ext>
                </a:extLst>
              </a:tr>
            </a:tbl>
          </a:graphicData>
        </a:graphic>
      </p:graphicFrame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C8A9A6-BCBF-EE8B-EC70-8C6FBDC181D9}"/>
              </a:ext>
            </a:extLst>
          </p:cNvPr>
          <p:cNvCxnSpPr/>
          <p:nvPr/>
        </p:nvCxnSpPr>
        <p:spPr>
          <a:xfrm flipV="1">
            <a:off x="5695122" y="2961861"/>
            <a:ext cx="0" cy="12026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12633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ED362-8566-D262-0FCB-27C0FD637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43141A-8658-A457-7CAC-3A6C08CF3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 THỰC HÓA NGHIÊN CỨU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9A16FAE-C4F8-A1AF-CB90-002ABDA81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7" b="1230"/>
          <a:stretch>
            <a:fillRect/>
          </a:stretch>
        </p:blipFill>
        <p:spPr>
          <a:xfrm>
            <a:off x="848654" y="1073137"/>
            <a:ext cx="10494692" cy="578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1939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0AA38-37F9-CB12-1BAD-CF97365D3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5EFEA2-DBD1-D911-CA6F-A34B4277A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02" y="216371"/>
            <a:ext cx="10780955" cy="63903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 THỰC HÓA NGHIÊN CỨU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B2D76057-DEAB-10F4-20B5-9B91D7F4D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923" y="1152831"/>
            <a:ext cx="1816750" cy="2580967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AE6CAA9D-7C14-C4E2-9696-E92B4CFDD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985" y="1285979"/>
            <a:ext cx="3170015" cy="5572021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85E2B70-22C9-C1B9-0951-10DFC3FF0BB3}"/>
              </a:ext>
            </a:extLst>
          </p:cNvPr>
          <p:cNvCxnSpPr>
            <a:cxnSpLocks/>
          </p:cNvCxnSpPr>
          <p:nvPr/>
        </p:nvCxnSpPr>
        <p:spPr>
          <a:xfrm flipH="1">
            <a:off x="7371981" y="3733798"/>
            <a:ext cx="122872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FB5D866-6213-73AC-E430-96FAAA774ECD}"/>
              </a:ext>
            </a:extLst>
          </p:cNvPr>
          <p:cNvCxnSpPr>
            <a:cxnSpLocks/>
          </p:cNvCxnSpPr>
          <p:nvPr/>
        </p:nvCxnSpPr>
        <p:spPr>
          <a:xfrm flipV="1">
            <a:off x="8591181" y="1285979"/>
            <a:ext cx="9525" cy="244781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1599E22-303C-72EC-3819-AE54B5A3447E}"/>
              </a:ext>
            </a:extLst>
          </p:cNvPr>
          <p:cNvCxnSpPr>
            <a:cxnSpLocks/>
          </p:cNvCxnSpPr>
          <p:nvPr/>
        </p:nvCxnSpPr>
        <p:spPr>
          <a:xfrm>
            <a:off x="8591181" y="1285979"/>
            <a:ext cx="157226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342AAAD7-9ADD-7112-D21D-D7D7ABB892D6}"/>
              </a:ext>
            </a:extLst>
          </p:cNvPr>
          <p:cNvSpPr txBox="1"/>
          <p:nvPr/>
        </p:nvSpPr>
        <p:spPr>
          <a:xfrm>
            <a:off x="67587" y="1150373"/>
            <a:ext cx="6410336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Khi người dùng thực hiện thao tác trên trình duyệt (User / Browser), giao diện (React Components) sẽ đóng gói dữ liệu thành Request JSON (1) và gửi đi thông qua cấu hình API Config / Axios. </a:t>
            </a:r>
          </a:p>
          <a:p>
            <a:pPr algn="just">
              <a:lnSpc>
                <a:spcPct val="150000"/>
              </a:lnSpc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Yêu cầu HTTP Request (2) này được Server tiếp nhận tại App.js và chuyển đến Routes để định tuyến. </a:t>
            </a:r>
          </a:p>
          <a:p>
            <a:pPr algn="just">
              <a:lnSpc>
                <a:spcPct val="150000"/>
              </a:lnSpc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Trước khi xử lý, yêu cầu phải đi qua lớp Middleware để xác thực (3).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97E1D5F-1A3B-0D66-68A0-27ACD4E291D2}"/>
              </a:ext>
            </a:extLst>
          </p:cNvPr>
          <p:cNvSpPr txBox="1"/>
          <p:nvPr/>
        </p:nvSpPr>
        <p:spPr>
          <a:xfrm>
            <a:off x="67587" y="4088566"/>
            <a:ext cx="8112852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Nếu hợp lệ, yêu cầu được chuyển đến Controllers để điều phối. Tại đây, Controller thực hiện Call Logic (4) xuống tầng Services để xử lý nghiệp vụ. </a:t>
            </a:r>
          </a:p>
          <a:p>
            <a:pPr algn="just">
              <a:lnSpc>
                <a:spcPct val="150000"/>
              </a:lnSpc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Tùy thuộc vào loại yêu cầu, Service sẽ thực hiện Query (5) thông qua Models để tương tác với MongoDB Database hoặc kết nối tới AI Service (OpenAI). </a:t>
            </a:r>
          </a:p>
          <a:p>
            <a:pPr algn="just">
              <a:lnSpc>
                <a:spcPct val="150000"/>
              </a:lnSpc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Cuối cùng, kết quả dữ liệu sẽ được trả ngược lại theo quy trình để hiển thị lên giao diện người dùng</a:t>
            </a:r>
          </a:p>
        </p:txBody>
      </p:sp>
    </p:spTree>
    <p:extLst>
      <p:ext uri="{BB962C8B-B14F-4D97-AF65-F5344CB8AC3E}">
        <p14:creationId xmlns:p14="http://schemas.microsoft.com/office/powerpoint/2010/main" val="378837891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olorBlockVTI">
  <a:themeElements>
    <a:clrScheme name="ColorBlock Color Scheme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37997B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ustom 12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BlockDesign_win32_CP_v3" id="{814715DD-6C76-4F1A-ACBC-CB50DF76A204}" vid="{32B98461-600B-47E5-8B97-25031B2AA7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Background xmlns="71af3243-3dd4-4a8d-8c0d-dd76da1f02a5">false</Background>
    <Status xmlns="71af3243-3dd4-4a8d-8c0d-dd76da1f02a5">Not started</Status>
    <TaxCatchAll xmlns="230e9df3-be65-4c73-a93b-d1236ebd677e" xsi:nil="true"/>
    <ImageTagsTaxHTField xmlns="71af3243-3dd4-4a8d-8c0d-dd76da1f02a5">
      <Terms xmlns="http://schemas.microsoft.com/office/infopath/2007/PartnerControls"/>
    </ImageTagsTaxHTField>
    <Image xmlns="71af3243-3dd4-4a8d-8c0d-dd76da1f02a5">
      <Url xsi:nil="true"/>
      <Description xsi:nil="true"/>
    </Image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E4B3662-E706-427A-8C63-55F1C5B1CAE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D5551C-388C-42EB-B1BB-B0BF4434BA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E526E5B-BE06-44ED-944C-46B3BE1A406A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230e9df3-be65-4c73-a93b-d1236ebd677e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Color block design</Template>
  <TotalTime>1250</TotalTime>
  <Words>879</Words>
  <Application>Microsoft Office PowerPoint</Application>
  <PresentationFormat>Widescreen</PresentationFormat>
  <Paragraphs>124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Arial</vt:lpstr>
      <vt:lpstr>Avenir Next LT Pro</vt:lpstr>
      <vt:lpstr>Avenir Next LT Pro Light</vt:lpstr>
      <vt:lpstr>Calibri</vt:lpstr>
      <vt:lpstr>Wingdings</vt:lpstr>
      <vt:lpstr>ColorBlockVTI</vt:lpstr>
      <vt:lpstr>XÂY DỰNG WEBSITE ĐĂNG KÝ HỌC NGOẠI NGỮ TÍCH HỢP TRỢ LÝ ẢO AI HỖ TRỢ TƯ VẤN KHÓA HỌC</vt:lpstr>
      <vt:lpstr>Nội dung</vt:lpstr>
      <vt:lpstr>1. TỔNG QUAN VỀ ĐỀ TÀI</vt:lpstr>
      <vt:lpstr>2. LÍ DO CHỌN ĐỀ TÀI</vt:lpstr>
      <vt:lpstr>3. NGHIÊN CỨU LÍ THUYẾT</vt:lpstr>
      <vt:lpstr>4. HIỆN THỰC HÓA NGHIÊN CỨU</vt:lpstr>
      <vt:lpstr>4. HIỆN THỰC HÓA NGHIÊN CỨU</vt:lpstr>
      <vt:lpstr>4. HIỆN THỰC HÓA NGHIÊN CỨU</vt:lpstr>
      <vt:lpstr>4. HIỆN THỰC HÓA NGHIÊN CỨU</vt:lpstr>
      <vt:lpstr>4. HIỆN THỰC HÓA NGHIÊN CỨU</vt:lpstr>
      <vt:lpstr>5. KẾT QUẢ ĐẠT ĐƯỢC</vt:lpstr>
      <vt:lpstr>5. KẾT QUẢ ĐẠT ĐƯỢC</vt:lpstr>
      <vt:lpstr>5. KẾT QUẢ ĐẠT ĐƯỢC</vt:lpstr>
      <vt:lpstr>5. KẾT QUẢ ĐẠT ĐƯỢC</vt:lpstr>
      <vt:lpstr>5. HƯỚNG PHÁT TRIỂN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Nguyen Duy Tin</dc:creator>
  <cp:lastModifiedBy>Nguyen Duy Tin</cp:lastModifiedBy>
  <cp:revision>84</cp:revision>
  <dcterms:created xsi:type="dcterms:W3CDTF">2024-12-26T07:05:32Z</dcterms:created>
  <dcterms:modified xsi:type="dcterms:W3CDTF">2025-12-28T00:25:46Z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0x01010079F111ED35F8CC479449609E8A0923A6</vt:lpwstr>
  </property>
</Properties>
</file>

<file path=docProps/thumbnail.jpeg>
</file>